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3"/>
  </p:notesMasterIdLst>
  <p:sldIdLst>
    <p:sldId id="256" r:id="rId2"/>
    <p:sldId id="257" r:id="rId3"/>
    <p:sldId id="294" r:id="rId4"/>
    <p:sldId id="296" r:id="rId5"/>
    <p:sldId id="271" r:id="rId6"/>
    <p:sldId id="289" r:id="rId7"/>
    <p:sldId id="299" r:id="rId8"/>
    <p:sldId id="275" r:id="rId9"/>
    <p:sldId id="277" r:id="rId10"/>
    <p:sldId id="280" r:id="rId11"/>
    <p:sldId id="298" r:id="rId12"/>
  </p:sldIdLst>
  <p:sldSz cx="9144000" cy="5143500" type="screen16x9"/>
  <p:notesSz cx="6858000" cy="9144000"/>
  <p:embeddedFontLst>
    <p:embeddedFont>
      <p:font typeface="Josefin Slab SemiBold" panose="020B0604020202020204" charset="0"/>
      <p:regular r:id="rId14"/>
      <p:bold r:id="rId15"/>
      <p:italic r:id="rId16"/>
      <p:boldItalic r:id="rId17"/>
    </p:embeddedFont>
    <p:embeddedFont>
      <p:font typeface="Josefin Slab" panose="020B0604020202020204" charset="0"/>
      <p:regular r:id="rId18"/>
      <p:bold r:id="rId19"/>
      <p:italic r:id="rId20"/>
      <p:boldItalic r:id="rId21"/>
    </p:embeddedFont>
    <p:embeddedFont>
      <p:font typeface="Josefin Sans" panose="020B0604020202020204" charset="0"/>
      <p:regular r:id="rId22"/>
      <p:bold r:id="rId23"/>
      <p:italic r:id="rId24"/>
      <p:boldItalic r:id="rId25"/>
    </p:embeddedFont>
    <p:embeddedFont>
      <p:font typeface="Josefin Sans SemiBold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9AA454-EC83-4877-AA52-3AB2E70872FF}">
  <a:tblStyle styleId="{A99AA454-EC83-4877-AA52-3AB2E70872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4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69369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a7692bd1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a7692bd1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369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a7692bd1e7_0_11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a7692bd1e7_0_11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372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a7692bd1e7_0_11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a7692bd1e7_0_11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253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a7692bd1e7_0_57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a7692bd1e7_0_57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033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a7692bd1e7_0_5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a7692bd1e7_0_5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060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a7692bd1e7_0_4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a7692bd1e7_0_4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101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a7692bd1e7_0_7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a7692bd1e7_0_79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279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a7692bd1e7_0_3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a7692bd1e7_0_3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125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a7692bd1e7_0_10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a7692bd1e7_0_10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4571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a7692bd1e7_0_9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a7692bd1e7_0_9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935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a7692bd1e7_0_2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a7692bd1e7_0_2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689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321790" y="-9925"/>
            <a:ext cx="1299900" cy="518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480150" y="2020088"/>
            <a:ext cx="8183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Josefin Sans"/>
              <a:buNone/>
              <a:defRPr sz="36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243850" y="2379913"/>
            <a:ext cx="46563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None/>
              <a:defRPr sz="14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2">
    <p:bg>
      <p:bgPr>
        <a:solidFill>
          <a:schemeClr val="dk1"/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body" idx="1"/>
          </p:nvPr>
        </p:nvSpPr>
        <p:spPr>
          <a:xfrm>
            <a:off x="735700" y="638725"/>
            <a:ext cx="7695000" cy="3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◂"/>
              <a:defRPr>
                <a:solidFill>
                  <a:srgbClr val="338987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>
                <a:solidFill>
                  <a:srgbClr val="338987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>
                <a:solidFill>
                  <a:srgbClr val="338987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>
                <a:solidFill>
                  <a:srgbClr val="338987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>
                <a:solidFill>
                  <a:srgbClr val="338987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Char char="■"/>
              <a:defRPr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37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93" name="Google Shape;393;p37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 txBox="1">
            <a:spLocks noGrp="1"/>
          </p:cNvSpPr>
          <p:nvPr>
            <p:ph type="title"/>
          </p:nvPr>
        </p:nvSpPr>
        <p:spPr>
          <a:xfrm>
            <a:off x="713400" y="396687"/>
            <a:ext cx="77172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6_1">
    <p:bg>
      <p:bgPr>
        <a:solidFill>
          <a:schemeClr val="dk2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 1">
  <p:cSld name="CUSTOM_27_1">
    <p:bg>
      <p:bgPr>
        <a:solidFill>
          <a:schemeClr val="lt2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0"/>
            <a:ext cx="4460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 idx="2"/>
          </p:nvPr>
        </p:nvSpPr>
        <p:spPr>
          <a:xfrm>
            <a:off x="713400" y="1723793"/>
            <a:ext cx="31209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713400" y="2748650"/>
            <a:ext cx="3041400" cy="9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1pPr>
            <a:lvl2pPr marR="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2pPr>
            <a:lvl3pPr marR="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3pPr>
            <a:lvl4pPr marR="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4pPr>
            <a:lvl5pPr marR="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5pPr>
            <a:lvl6pPr marR="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6pPr>
            <a:lvl7pPr marR="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7pPr>
            <a:lvl8pPr marR="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8pPr>
            <a:lvl9pPr marR="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/>
          <p:nvPr/>
        </p:nvSpPr>
        <p:spPr>
          <a:xfrm>
            <a:off x="219000" y="1567100"/>
            <a:ext cx="8706000" cy="2010900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0" y="1745208"/>
            <a:ext cx="9144000" cy="16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713375" y="1904800"/>
            <a:ext cx="77172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7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1878875" y="3696675"/>
            <a:ext cx="538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6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marL="1371600" lvl="2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marL="1828800" lvl="3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marL="2286000" lvl="4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marL="2743200" lvl="5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marL="3200400" lvl="6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marL="3657600" lvl="7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marL="4114800" lvl="8" indent="-304800" algn="ctr" rtl="0">
              <a:spcBef>
                <a:spcPts val="1600"/>
              </a:spcBef>
              <a:spcAft>
                <a:spcPts val="160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16_1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0" y="0"/>
            <a:ext cx="9144000" cy="104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0" y="4098000"/>
            <a:ext cx="9144000" cy="104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4"/>
          <p:cNvCxnSpPr/>
          <p:nvPr/>
        </p:nvCxnSpPr>
        <p:spPr>
          <a:xfrm>
            <a:off x="829350" y="1479089"/>
            <a:ext cx="748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4"/>
          <p:cNvCxnSpPr/>
          <p:nvPr/>
        </p:nvCxnSpPr>
        <p:spPr>
          <a:xfrm>
            <a:off x="829350" y="3650700"/>
            <a:ext cx="748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4"/>
          <p:cNvSpPr txBox="1">
            <a:spLocks noGrp="1"/>
          </p:cNvSpPr>
          <p:nvPr>
            <p:ph type="ctrTitle"/>
          </p:nvPr>
        </p:nvSpPr>
        <p:spPr>
          <a:xfrm>
            <a:off x="4363200" y="2982850"/>
            <a:ext cx="20448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2396925" y="2049000"/>
            <a:ext cx="4224900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lab SemiBold"/>
              <a:buNone/>
              <a:defRPr sz="16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1248100" y="539400"/>
            <a:ext cx="6647700" cy="406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022300" y="962375"/>
            <a:ext cx="7099500" cy="315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1388100" y="1144450"/>
            <a:ext cx="6367800" cy="26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9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8_2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30"/>
          <p:cNvSpPr/>
          <p:nvPr/>
        </p:nvSpPr>
        <p:spPr>
          <a:xfrm>
            <a:off x="0" y="122245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subTitle" idx="1"/>
          </p:nvPr>
        </p:nvSpPr>
        <p:spPr>
          <a:xfrm>
            <a:off x="1926260" y="1716143"/>
            <a:ext cx="21663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 idx="2"/>
          </p:nvPr>
        </p:nvSpPr>
        <p:spPr>
          <a:xfrm>
            <a:off x="1919763" y="1396481"/>
            <a:ext cx="21795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30"/>
          <p:cNvSpPr/>
          <p:nvPr/>
        </p:nvSpPr>
        <p:spPr>
          <a:xfrm flipH="1">
            <a:off x="4715700" y="234010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subTitle" idx="3"/>
          </p:nvPr>
        </p:nvSpPr>
        <p:spPr>
          <a:xfrm flipH="1">
            <a:off x="5032644" y="2833793"/>
            <a:ext cx="21534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ctrTitle" idx="4"/>
          </p:nvPr>
        </p:nvSpPr>
        <p:spPr>
          <a:xfrm flipH="1">
            <a:off x="5019744" y="2514131"/>
            <a:ext cx="21663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0"/>
          <p:cNvSpPr/>
          <p:nvPr/>
        </p:nvSpPr>
        <p:spPr>
          <a:xfrm>
            <a:off x="0" y="342600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0"/>
          <p:cNvSpPr txBox="1">
            <a:spLocks noGrp="1"/>
          </p:cNvSpPr>
          <p:nvPr>
            <p:ph type="subTitle" idx="5"/>
          </p:nvPr>
        </p:nvSpPr>
        <p:spPr>
          <a:xfrm>
            <a:off x="1948672" y="3919693"/>
            <a:ext cx="21663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30"/>
          <p:cNvSpPr txBox="1">
            <a:spLocks noGrp="1"/>
          </p:cNvSpPr>
          <p:nvPr>
            <p:ph type="ctrTitle" idx="6"/>
          </p:nvPr>
        </p:nvSpPr>
        <p:spPr>
          <a:xfrm>
            <a:off x="1942175" y="3600031"/>
            <a:ext cx="21795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30"/>
          <p:cNvSpPr txBox="1">
            <a:spLocks noGrp="1"/>
          </p:cNvSpPr>
          <p:nvPr>
            <p:ph type="ctrTitle" idx="7"/>
          </p:nvPr>
        </p:nvSpPr>
        <p:spPr>
          <a:xfrm>
            <a:off x="713400" y="539400"/>
            <a:ext cx="6507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9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4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43" name="Google Shape;343;p34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34"/>
          <p:cNvSpPr txBox="1">
            <a:spLocks noGrp="1"/>
          </p:cNvSpPr>
          <p:nvPr>
            <p:ph type="ctrTitle" idx="2"/>
          </p:nvPr>
        </p:nvSpPr>
        <p:spPr>
          <a:xfrm>
            <a:off x="713400" y="539400"/>
            <a:ext cx="65073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5" name="Google Shape;345;p34"/>
          <p:cNvSpPr/>
          <p:nvPr/>
        </p:nvSpPr>
        <p:spPr>
          <a:xfrm>
            <a:off x="3389100" y="164242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4364800" y="2178000"/>
            <a:ext cx="12417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ctrTitle" idx="3"/>
          </p:nvPr>
        </p:nvSpPr>
        <p:spPr>
          <a:xfrm>
            <a:off x="4364801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34"/>
          <p:cNvSpPr/>
          <p:nvPr/>
        </p:nvSpPr>
        <p:spPr>
          <a:xfrm>
            <a:off x="3389100" y="314077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4"/>
          </p:nvPr>
        </p:nvSpPr>
        <p:spPr>
          <a:xfrm>
            <a:off x="4369056" y="3667400"/>
            <a:ext cx="12417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ctrTitle" idx="5"/>
          </p:nvPr>
        </p:nvSpPr>
        <p:spPr>
          <a:xfrm>
            <a:off x="4364801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34"/>
          <p:cNvSpPr/>
          <p:nvPr/>
        </p:nvSpPr>
        <p:spPr>
          <a:xfrm>
            <a:off x="5892575" y="164242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6"/>
          </p:nvPr>
        </p:nvSpPr>
        <p:spPr>
          <a:xfrm>
            <a:off x="6882250" y="2178000"/>
            <a:ext cx="12375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34"/>
          <p:cNvSpPr txBox="1">
            <a:spLocks noGrp="1"/>
          </p:cNvSpPr>
          <p:nvPr>
            <p:ph type="ctrTitle" idx="7"/>
          </p:nvPr>
        </p:nvSpPr>
        <p:spPr>
          <a:xfrm>
            <a:off x="6882249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5892575" y="314077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4"/>
          <p:cNvSpPr txBox="1">
            <a:spLocks noGrp="1"/>
          </p:cNvSpPr>
          <p:nvPr>
            <p:ph type="subTitle" idx="8"/>
          </p:nvPr>
        </p:nvSpPr>
        <p:spPr>
          <a:xfrm>
            <a:off x="6886493" y="3667400"/>
            <a:ext cx="12375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34"/>
          <p:cNvSpPr txBox="1">
            <a:spLocks noGrp="1"/>
          </p:cNvSpPr>
          <p:nvPr>
            <p:ph type="ctrTitle" idx="9"/>
          </p:nvPr>
        </p:nvSpPr>
        <p:spPr>
          <a:xfrm>
            <a:off x="6882249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885625" y="164242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4"/>
          <p:cNvSpPr txBox="1">
            <a:spLocks noGrp="1"/>
          </p:cNvSpPr>
          <p:nvPr>
            <p:ph type="subTitle" idx="13"/>
          </p:nvPr>
        </p:nvSpPr>
        <p:spPr>
          <a:xfrm>
            <a:off x="1867550" y="2178000"/>
            <a:ext cx="1245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34"/>
          <p:cNvSpPr txBox="1">
            <a:spLocks noGrp="1"/>
          </p:cNvSpPr>
          <p:nvPr>
            <p:ph type="ctrTitle" idx="14"/>
          </p:nvPr>
        </p:nvSpPr>
        <p:spPr>
          <a:xfrm>
            <a:off x="1867550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885625" y="314077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4"/>
          <p:cNvSpPr txBox="1">
            <a:spLocks noGrp="1"/>
          </p:cNvSpPr>
          <p:nvPr>
            <p:ph type="subTitle" idx="15"/>
          </p:nvPr>
        </p:nvSpPr>
        <p:spPr>
          <a:xfrm>
            <a:off x="1872327" y="3667400"/>
            <a:ext cx="1245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34"/>
          <p:cNvSpPr txBox="1">
            <a:spLocks noGrp="1"/>
          </p:cNvSpPr>
          <p:nvPr>
            <p:ph type="ctrTitle" idx="16"/>
          </p:nvPr>
        </p:nvSpPr>
        <p:spPr>
          <a:xfrm>
            <a:off x="1867550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Josefin Sans"/>
              <a:buNone/>
              <a:defRPr sz="28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7" r:id="rId4"/>
    <p:sldLayoutId id="2147483658" r:id="rId5"/>
    <p:sldLayoutId id="2147483660" r:id="rId6"/>
    <p:sldLayoutId id="2147483666" r:id="rId7"/>
    <p:sldLayoutId id="2147483676" r:id="rId8"/>
    <p:sldLayoutId id="2147483680" r:id="rId9"/>
    <p:sldLayoutId id="2147483683" r:id="rId10"/>
    <p:sldLayoutId id="2147483685" r:id="rId11"/>
    <p:sldLayoutId id="2147483687" r:id="rId12"/>
    <p:sldLayoutId id="214748368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5"/>
          <p:cNvSpPr txBox="1">
            <a:spLocks noGrp="1"/>
          </p:cNvSpPr>
          <p:nvPr>
            <p:ph type="subTitle" idx="1"/>
          </p:nvPr>
        </p:nvSpPr>
        <p:spPr>
          <a:xfrm>
            <a:off x="2243850" y="2379913"/>
            <a:ext cx="46563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By Gabriel Antonio Zepeda</a:t>
            </a:r>
            <a:endParaRPr dirty="0"/>
          </a:p>
        </p:txBody>
      </p:sp>
      <p:sp>
        <p:nvSpPr>
          <p:cNvPr id="424" name="Google Shape;424;p45"/>
          <p:cNvSpPr txBox="1">
            <a:spLocks noGrp="1"/>
          </p:cNvSpPr>
          <p:nvPr>
            <p:ph type="ctrTitle"/>
          </p:nvPr>
        </p:nvSpPr>
        <p:spPr>
          <a:xfrm>
            <a:off x="480150" y="2020088"/>
            <a:ext cx="8183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bg1"/>
                </a:solidFill>
              </a:rPr>
              <a:t>SOC Virtual Lab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69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</a:t>
            </a:r>
            <a:endParaRPr dirty="0"/>
          </a:p>
        </p:txBody>
      </p:sp>
      <p:sp>
        <p:nvSpPr>
          <p:cNvPr id="925" name="Google Shape;925;p69"/>
          <p:cNvSpPr/>
          <p:nvPr/>
        </p:nvSpPr>
        <p:spPr>
          <a:xfrm>
            <a:off x="859162" y="2759966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69"/>
          <p:cNvSpPr/>
          <p:nvPr/>
        </p:nvSpPr>
        <p:spPr>
          <a:xfrm>
            <a:off x="4712614" y="3637698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69"/>
          <p:cNvSpPr/>
          <p:nvPr/>
        </p:nvSpPr>
        <p:spPr>
          <a:xfrm>
            <a:off x="859201" y="2104361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69"/>
          <p:cNvSpPr/>
          <p:nvPr/>
        </p:nvSpPr>
        <p:spPr>
          <a:xfrm>
            <a:off x="4712580" y="2982079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69"/>
          <p:cNvSpPr/>
          <p:nvPr/>
        </p:nvSpPr>
        <p:spPr>
          <a:xfrm>
            <a:off x="859201" y="1453358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69"/>
          <p:cNvSpPr/>
          <p:nvPr/>
        </p:nvSpPr>
        <p:spPr>
          <a:xfrm>
            <a:off x="4712580" y="2203568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69"/>
          <p:cNvSpPr/>
          <p:nvPr/>
        </p:nvSpPr>
        <p:spPr>
          <a:xfrm>
            <a:off x="859162" y="824753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69"/>
          <p:cNvSpPr/>
          <p:nvPr/>
        </p:nvSpPr>
        <p:spPr>
          <a:xfrm>
            <a:off x="4712614" y="1574974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69"/>
          <p:cNvSpPr txBox="1"/>
          <p:nvPr/>
        </p:nvSpPr>
        <p:spPr>
          <a:xfrm>
            <a:off x="4944337" y="1733396"/>
            <a:ext cx="3572133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Deciding ADR and simulated attacks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4" name="Google Shape;934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1554513"/>
            <a:ext cx="13275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Research</a:t>
            </a:r>
            <a:endParaRPr sz="1500" dirty="0"/>
          </a:p>
        </p:txBody>
      </p:sp>
      <p:sp>
        <p:nvSpPr>
          <p:cNvPr id="935" name="Google Shape;935;p69"/>
          <p:cNvSpPr txBox="1"/>
          <p:nvPr/>
        </p:nvSpPr>
        <p:spPr>
          <a:xfrm>
            <a:off x="4944338" y="2364786"/>
            <a:ext cx="4199662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Implementing my lab, simulated attacks, and SIEM software 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6" name="Google Shape;936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2185899"/>
            <a:ext cx="17919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Testing</a:t>
            </a:r>
            <a:endParaRPr sz="1500" dirty="0"/>
          </a:p>
        </p:txBody>
      </p:sp>
      <p:sp>
        <p:nvSpPr>
          <p:cNvPr id="937" name="Google Shape;937;p69"/>
          <p:cNvSpPr txBox="1"/>
          <p:nvPr/>
        </p:nvSpPr>
        <p:spPr>
          <a:xfrm>
            <a:off x="4944338" y="3146091"/>
            <a:ext cx="4020368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Compile logs, establish rulesets, and playbooks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8" name="Google Shape;938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2967208"/>
            <a:ext cx="13275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Analysis</a:t>
            </a:r>
            <a:endParaRPr sz="1500"/>
          </a:p>
        </p:txBody>
      </p:sp>
      <p:sp>
        <p:nvSpPr>
          <p:cNvPr id="939" name="Google Shape;939;p69"/>
          <p:cNvSpPr txBox="1"/>
          <p:nvPr/>
        </p:nvSpPr>
        <p:spPr>
          <a:xfrm>
            <a:off x="4944338" y="3793252"/>
            <a:ext cx="33405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Create a professional report on each attack vector based on industry standard legal and ethical compliance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40" name="Google Shape;940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3614369"/>
            <a:ext cx="1635756" cy="2693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Documentation</a:t>
            </a: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87"/>
          <p:cNvSpPr/>
          <p:nvPr/>
        </p:nvSpPr>
        <p:spPr>
          <a:xfrm>
            <a:off x="0" y="1652100"/>
            <a:ext cx="9144000" cy="244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491"/>
              </a:solidFill>
            </a:endParaRPr>
          </a:p>
        </p:txBody>
      </p:sp>
      <p:sp>
        <p:nvSpPr>
          <p:cNvPr id="1353" name="Google Shape;1353;p87"/>
          <p:cNvSpPr txBox="1">
            <a:spLocks noGrp="1"/>
          </p:cNvSpPr>
          <p:nvPr>
            <p:ph type="body" idx="1"/>
          </p:nvPr>
        </p:nvSpPr>
        <p:spPr>
          <a:xfrm>
            <a:off x="741280" y="671159"/>
            <a:ext cx="7695000" cy="3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◂"/>
            </a:pPr>
            <a:r>
              <a:rPr lang="en-US" sz="10000" dirty="0" smtClean="0">
                <a:solidFill>
                  <a:schemeClr val="dk1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Thank You!</a:t>
            </a:r>
            <a:endParaRPr sz="10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354" name="Google Shape;1354;p8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</a:pP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latin typeface="Josefin Sans"/>
                <a:ea typeface="Josefin Sans"/>
                <a:cs typeface="Josefin Sans"/>
                <a:sym typeface="Josefin Sans"/>
              </a:rPr>
              <a:t>SOC </a:t>
            </a:r>
            <a:r>
              <a:rPr lang="en-US" sz="2000" dirty="0" smtClean="0">
                <a:latin typeface="Josefin Sans"/>
                <a:ea typeface="Josefin Sans"/>
                <a:cs typeface="Josefin Sans"/>
                <a:sym typeface="Josefin Sans"/>
              </a:rPr>
              <a:t>Analyst</a:t>
            </a: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latin typeface="Josefin Sans"/>
                <a:ea typeface="Josefin Sans"/>
                <a:cs typeface="Josefin Sans"/>
                <a:sym typeface="Josefin Sans"/>
              </a:rPr>
              <a:t>Project </a:t>
            </a:r>
            <a:r>
              <a:rPr lang="en-US" sz="2000" dirty="0">
                <a:latin typeface="Josefin Sans"/>
                <a:ea typeface="Josefin Sans"/>
                <a:cs typeface="Josefin Sans"/>
                <a:sym typeface="Josefin Sans"/>
              </a:rPr>
              <a:t>- Security Operations Center (SOC) Virtual Lab</a:t>
            </a:r>
          </a:p>
          <a:p>
            <a:pPr marL="609600" indent="0">
              <a:lnSpc>
                <a:spcPct val="100000"/>
              </a:lnSpc>
              <a:buNone/>
            </a:pPr>
            <a:endParaRPr lang="en-US"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0" name="Google Shape;430;p46"/>
          <p:cNvSpPr txBox="1">
            <a:spLocks noGrp="1"/>
          </p:cNvSpPr>
          <p:nvPr>
            <p:ph type="title"/>
          </p:nvPr>
        </p:nvSpPr>
        <p:spPr>
          <a:xfrm>
            <a:off x="713400" y="396687"/>
            <a:ext cx="77172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 of Contents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83"/>
          <p:cNvSpPr txBox="1">
            <a:spLocks noGrp="1"/>
          </p:cNvSpPr>
          <p:nvPr>
            <p:ph type="title"/>
          </p:nvPr>
        </p:nvSpPr>
        <p:spPr>
          <a:xfrm>
            <a:off x="1388100" y="1144450"/>
            <a:ext cx="6367800" cy="26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Analyst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0" name="Google Shape;1330;p85"/>
          <p:cNvPicPr preferRelativeResize="0"/>
          <p:nvPr/>
        </p:nvPicPr>
        <p:blipFill rotWithShape="1">
          <a:blip r:embed="rId3">
            <a:alphaModFix/>
          </a:blip>
          <a:srcRect t="428" b="84316"/>
          <a:stretch/>
        </p:blipFill>
        <p:spPr>
          <a:xfrm>
            <a:off x="0" y="0"/>
            <a:ext cx="9143995" cy="1045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31" name="Google Shape;1331;p85"/>
          <p:cNvSpPr/>
          <p:nvPr/>
        </p:nvSpPr>
        <p:spPr>
          <a:xfrm>
            <a:off x="-50" y="0"/>
            <a:ext cx="9144000" cy="1045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85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3" name="Google Shape;1333;p85"/>
          <p:cNvPicPr preferRelativeResize="0"/>
          <p:nvPr/>
        </p:nvPicPr>
        <p:blipFill rotWithShape="1">
          <a:blip r:embed="rId4">
            <a:alphaModFix/>
          </a:blip>
          <a:srcRect t="84033" b="710"/>
          <a:stretch/>
        </p:blipFill>
        <p:spPr>
          <a:xfrm>
            <a:off x="-50" y="4097997"/>
            <a:ext cx="9143995" cy="1045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85"/>
          <p:cNvSpPr/>
          <p:nvPr/>
        </p:nvSpPr>
        <p:spPr>
          <a:xfrm>
            <a:off x="-50" y="4098000"/>
            <a:ext cx="9144000" cy="1045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85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Analyst</a:t>
            </a:r>
            <a:endParaRPr dirty="0"/>
          </a:p>
        </p:txBody>
      </p:sp>
      <p:sp>
        <p:nvSpPr>
          <p:cNvPr id="1337" name="Google Shape;1337;p85"/>
          <p:cNvSpPr txBox="1">
            <a:spLocks noGrp="1"/>
          </p:cNvSpPr>
          <p:nvPr>
            <p:ph type="subTitle" idx="1"/>
          </p:nvPr>
        </p:nvSpPr>
        <p:spPr>
          <a:xfrm>
            <a:off x="2045574" y="2048998"/>
            <a:ext cx="5052746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A </a:t>
            </a:r>
            <a:r>
              <a:rPr lang="en-US" b="1" dirty="0"/>
              <a:t>SOC Analyst (Security Operations Center Analyst)</a:t>
            </a:r>
            <a:r>
              <a:rPr lang="en-US" dirty="0"/>
              <a:t> is a </a:t>
            </a:r>
            <a:r>
              <a:rPr lang="en-US" dirty="0" err="1"/>
              <a:t>cybersecurity</a:t>
            </a:r>
            <a:r>
              <a:rPr lang="en-US" dirty="0"/>
              <a:t> professional responsible for </a:t>
            </a:r>
            <a:r>
              <a:rPr lang="en-US" b="1" dirty="0"/>
              <a:t>monitoring, detecting, investigating, and responding to security incidents</a:t>
            </a:r>
            <a:r>
              <a:rPr lang="en-US" dirty="0"/>
              <a:t> within an organization. They work inside a </a:t>
            </a:r>
            <a:r>
              <a:rPr lang="en-US" b="1" dirty="0"/>
              <a:t>Security Operations Center (SOC)</a:t>
            </a:r>
            <a:r>
              <a:rPr lang="en-US" dirty="0"/>
              <a:t>, which is the command hub for defending an organization’s digital infrastructure.</a:t>
            </a:r>
            <a:endParaRPr dirty="0"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0"/>
          <p:cNvSpPr txBox="1">
            <a:spLocks noGrp="1"/>
          </p:cNvSpPr>
          <p:nvPr>
            <p:ph type="ctrTitle"/>
          </p:nvPr>
        </p:nvSpPr>
        <p:spPr>
          <a:xfrm>
            <a:off x="5599480" y="115546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Why Cybersecurity</a:t>
            </a:r>
            <a:endParaRPr dirty="0"/>
          </a:p>
        </p:txBody>
      </p:sp>
      <p:sp>
        <p:nvSpPr>
          <p:cNvPr id="634" name="Google Shape;634;p60"/>
          <p:cNvSpPr txBox="1">
            <a:spLocks noGrp="1"/>
          </p:cNvSpPr>
          <p:nvPr>
            <p:ph type="ctrTitle" idx="7"/>
          </p:nvPr>
        </p:nvSpPr>
        <p:spPr>
          <a:xfrm>
            <a:off x="1096550" y="356337"/>
            <a:ext cx="6507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Rationale</a:t>
            </a:r>
            <a:endParaRPr sz="4000" dirty="0"/>
          </a:p>
        </p:txBody>
      </p:sp>
      <p:sp>
        <p:nvSpPr>
          <p:cNvPr id="635" name="Google Shape;635;p60"/>
          <p:cNvSpPr txBox="1">
            <a:spLocks noGrp="1"/>
          </p:cNvSpPr>
          <p:nvPr>
            <p:ph type="subTitle" idx="5"/>
          </p:nvPr>
        </p:nvSpPr>
        <p:spPr>
          <a:xfrm>
            <a:off x="1664079" y="4007206"/>
            <a:ext cx="234219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real incidents which happen keep the job dynamic, no two incidents will be truly the same.</a:t>
            </a:r>
            <a:endParaRPr dirty="0"/>
          </a:p>
        </p:txBody>
      </p:sp>
      <p:sp>
        <p:nvSpPr>
          <p:cNvPr id="636" name="Google Shape;636;p60"/>
          <p:cNvSpPr txBox="1">
            <a:spLocks noGrp="1"/>
          </p:cNvSpPr>
          <p:nvPr>
            <p:ph type="ctrTitle" idx="6"/>
          </p:nvPr>
        </p:nvSpPr>
        <p:spPr>
          <a:xfrm>
            <a:off x="2121469" y="3658256"/>
            <a:ext cx="21795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Engaging</a:t>
            </a:r>
            <a:endParaRPr dirty="0"/>
          </a:p>
        </p:txBody>
      </p:sp>
      <p:sp>
        <p:nvSpPr>
          <p:cNvPr id="637" name="Google Shape;637;p60"/>
          <p:cNvSpPr txBox="1">
            <a:spLocks noGrp="1"/>
          </p:cNvSpPr>
          <p:nvPr>
            <p:ph type="subTitle" idx="3"/>
          </p:nvPr>
        </p:nvSpPr>
        <p:spPr>
          <a:xfrm flipH="1">
            <a:off x="4881046" y="2899067"/>
            <a:ext cx="2621685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High demand / job security with a large range of roles and opportunities. 1000+ jobs daily. </a:t>
            </a:r>
            <a:endParaRPr dirty="0"/>
          </a:p>
        </p:txBody>
      </p:sp>
      <p:sp>
        <p:nvSpPr>
          <p:cNvPr id="638" name="Google Shape;638;p60"/>
          <p:cNvSpPr txBox="1">
            <a:spLocks noGrp="1"/>
          </p:cNvSpPr>
          <p:nvPr>
            <p:ph type="subTitle" idx="1"/>
          </p:nvPr>
        </p:nvSpPr>
        <p:spPr>
          <a:xfrm>
            <a:off x="1521836" y="1726030"/>
            <a:ext cx="2828364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 a cyber threat hunter the idea of protecting people &amp; organizations appeals to me. A clear sense of mission.</a:t>
            </a:r>
            <a:endParaRPr dirty="0"/>
          </a:p>
        </p:txBody>
      </p:sp>
      <p:sp>
        <p:nvSpPr>
          <p:cNvPr id="639" name="Google Shape;639;p60"/>
          <p:cNvSpPr txBox="1">
            <a:spLocks noGrp="1"/>
          </p:cNvSpPr>
          <p:nvPr>
            <p:ph type="ctrTitle" idx="2"/>
          </p:nvPr>
        </p:nvSpPr>
        <p:spPr>
          <a:xfrm>
            <a:off x="1846268" y="1377080"/>
            <a:ext cx="21795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Digital Detective</a:t>
            </a:r>
            <a:endParaRPr dirty="0"/>
          </a:p>
        </p:txBody>
      </p:sp>
      <p:sp>
        <p:nvSpPr>
          <p:cNvPr id="640" name="Google Shape;640;p60"/>
          <p:cNvSpPr txBox="1">
            <a:spLocks noGrp="1"/>
          </p:cNvSpPr>
          <p:nvPr>
            <p:ph type="ctrTitle" idx="4"/>
          </p:nvPr>
        </p:nvSpPr>
        <p:spPr>
          <a:xfrm flipH="1">
            <a:off x="5108738" y="2550117"/>
            <a:ext cx="21663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Flexibility &amp; Growth</a:t>
            </a:r>
            <a:endParaRPr dirty="0"/>
          </a:p>
        </p:txBody>
      </p:sp>
      <p:sp>
        <p:nvSpPr>
          <p:cNvPr id="641" name="Google Shape;641;p60"/>
          <p:cNvSpPr/>
          <p:nvPr/>
        </p:nvSpPr>
        <p:spPr>
          <a:xfrm>
            <a:off x="417779" y="1290554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60"/>
          <p:cNvSpPr/>
          <p:nvPr/>
        </p:nvSpPr>
        <p:spPr>
          <a:xfrm>
            <a:off x="417779" y="3505842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60"/>
          <p:cNvSpPr/>
          <p:nvPr/>
        </p:nvSpPr>
        <p:spPr>
          <a:xfrm>
            <a:off x="7658931" y="2411163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60"/>
          <p:cNvSpPr/>
          <p:nvPr/>
        </p:nvSpPr>
        <p:spPr>
          <a:xfrm>
            <a:off x="721654" y="1588117"/>
            <a:ext cx="443750" cy="443750"/>
          </a:xfrm>
          <a:custGeom>
            <a:avLst/>
            <a:gdLst/>
            <a:ahLst/>
            <a:cxnLst/>
            <a:rect l="l" t="t" r="r" b="b"/>
            <a:pathLst>
              <a:path w="17750" h="17750" extrusionOk="0">
                <a:moveTo>
                  <a:pt x="4175" y="1023"/>
                </a:moveTo>
                <a:lnTo>
                  <a:pt x="4175" y="2073"/>
                </a:lnTo>
                <a:lnTo>
                  <a:pt x="1051" y="2073"/>
                </a:lnTo>
                <a:lnTo>
                  <a:pt x="1051" y="1023"/>
                </a:lnTo>
                <a:close/>
                <a:moveTo>
                  <a:pt x="8350" y="1023"/>
                </a:moveTo>
                <a:lnTo>
                  <a:pt x="8350" y="2073"/>
                </a:lnTo>
                <a:lnTo>
                  <a:pt x="5226" y="2073"/>
                </a:lnTo>
                <a:lnTo>
                  <a:pt x="5226" y="1023"/>
                </a:lnTo>
                <a:close/>
                <a:moveTo>
                  <a:pt x="12524" y="1023"/>
                </a:moveTo>
                <a:lnTo>
                  <a:pt x="12524" y="2073"/>
                </a:lnTo>
                <a:lnTo>
                  <a:pt x="9401" y="2073"/>
                </a:lnTo>
                <a:lnTo>
                  <a:pt x="9401" y="1023"/>
                </a:lnTo>
                <a:close/>
                <a:moveTo>
                  <a:pt x="16699" y="1023"/>
                </a:moveTo>
                <a:lnTo>
                  <a:pt x="16699" y="2073"/>
                </a:lnTo>
                <a:lnTo>
                  <a:pt x="13575" y="2073"/>
                </a:lnTo>
                <a:lnTo>
                  <a:pt x="13575" y="1023"/>
                </a:lnTo>
                <a:close/>
                <a:moveTo>
                  <a:pt x="4175" y="3096"/>
                </a:moveTo>
                <a:lnTo>
                  <a:pt x="4175" y="4147"/>
                </a:lnTo>
                <a:lnTo>
                  <a:pt x="1051" y="4147"/>
                </a:lnTo>
                <a:lnTo>
                  <a:pt x="1051" y="3096"/>
                </a:lnTo>
                <a:close/>
                <a:moveTo>
                  <a:pt x="8350" y="3096"/>
                </a:moveTo>
                <a:lnTo>
                  <a:pt x="8350" y="4147"/>
                </a:lnTo>
                <a:lnTo>
                  <a:pt x="5226" y="4147"/>
                </a:lnTo>
                <a:lnTo>
                  <a:pt x="5226" y="3096"/>
                </a:lnTo>
                <a:close/>
                <a:moveTo>
                  <a:pt x="12524" y="3096"/>
                </a:moveTo>
                <a:lnTo>
                  <a:pt x="12524" y="4147"/>
                </a:lnTo>
                <a:lnTo>
                  <a:pt x="9401" y="4147"/>
                </a:lnTo>
                <a:lnTo>
                  <a:pt x="9401" y="3096"/>
                </a:lnTo>
                <a:close/>
                <a:moveTo>
                  <a:pt x="16699" y="3096"/>
                </a:moveTo>
                <a:lnTo>
                  <a:pt x="16699" y="4147"/>
                </a:lnTo>
                <a:lnTo>
                  <a:pt x="13575" y="4147"/>
                </a:lnTo>
                <a:lnTo>
                  <a:pt x="13575" y="3096"/>
                </a:lnTo>
                <a:close/>
                <a:moveTo>
                  <a:pt x="4175" y="5197"/>
                </a:moveTo>
                <a:lnTo>
                  <a:pt x="4175" y="8662"/>
                </a:lnTo>
                <a:lnTo>
                  <a:pt x="2613" y="7100"/>
                </a:lnTo>
                <a:lnTo>
                  <a:pt x="1051" y="8662"/>
                </a:lnTo>
                <a:lnTo>
                  <a:pt x="1051" y="5197"/>
                </a:lnTo>
                <a:close/>
                <a:moveTo>
                  <a:pt x="8350" y="5197"/>
                </a:moveTo>
                <a:lnTo>
                  <a:pt x="8350" y="8662"/>
                </a:lnTo>
                <a:lnTo>
                  <a:pt x="6788" y="7100"/>
                </a:lnTo>
                <a:lnTo>
                  <a:pt x="5226" y="8662"/>
                </a:lnTo>
                <a:lnTo>
                  <a:pt x="5226" y="5197"/>
                </a:lnTo>
                <a:close/>
                <a:moveTo>
                  <a:pt x="12524" y="5197"/>
                </a:moveTo>
                <a:lnTo>
                  <a:pt x="12524" y="8662"/>
                </a:lnTo>
                <a:lnTo>
                  <a:pt x="10963" y="7100"/>
                </a:lnTo>
                <a:lnTo>
                  <a:pt x="9401" y="8662"/>
                </a:lnTo>
                <a:lnTo>
                  <a:pt x="9401" y="5197"/>
                </a:lnTo>
                <a:close/>
                <a:moveTo>
                  <a:pt x="16699" y="5197"/>
                </a:moveTo>
                <a:lnTo>
                  <a:pt x="16699" y="8662"/>
                </a:lnTo>
                <a:lnTo>
                  <a:pt x="15137" y="7100"/>
                </a:lnTo>
                <a:lnTo>
                  <a:pt x="13575" y="8662"/>
                </a:lnTo>
                <a:lnTo>
                  <a:pt x="13575" y="5197"/>
                </a:lnTo>
                <a:close/>
                <a:moveTo>
                  <a:pt x="2613" y="8548"/>
                </a:moveTo>
                <a:lnTo>
                  <a:pt x="3948" y="9912"/>
                </a:lnTo>
                <a:lnTo>
                  <a:pt x="2613" y="11246"/>
                </a:lnTo>
                <a:lnTo>
                  <a:pt x="1250" y="9912"/>
                </a:lnTo>
                <a:lnTo>
                  <a:pt x="2613" y="8548"/>
                </a:lnTo>
                <a:close/>
                <a:moveTo>
                  <a:pt x="6788" y="8548"/>
                </a:moveTo>
                <a:lnTo>
                  <a:pt x="8151" y="9912"/>
                </a:lnTo>
                <a:lnTo>
                  <a:pt x="6788" y="11246"/>
                </a:lnTo>
                <a:lnTo>
                  <a:pt x="5425" y="9912"/>
                </a:lnTo>
                <a:lnTo>
                  <a:pt x="6788" y="8548"/>
                </a:lnTo>
                <a:close/>
                <a:moveTo>
                  <a:pt x="10963" y="8548"/>
                </a:moveTo>
                <a:lnTo>
                  <a:pt x="12326" y="9912"/>
                </a:lnTo>
                <a:lnTo>
                  <a:pt x="10963" y="11246"/>
                </a:lnTo>
                <a:lnTo>
                  <a:pt x="9599" y="9912"/>
                </a:lnTo>
                <a:lnTo>
                  <a:pt x="10963" y="8548"/>
                </a:lnTo>
                <a:close/>
                <a:moveTo>
                  <a:pt x="15137" y="8548"/>
                </a:moveTo>
                <a:lnTo>
                  <a:pt x="16500" y="9912"/>
                </a:lnTo>
                <a:lnTo>
                  <a:pt x="15137" y="11246"/>
                </a:lnTo>
                <a:lnTo>
                  <a:pt x="13802" y="9912"/>
                </a:lnTo>
                <a:lnTo>
                  <a:pt x="15137" y="8548"/>
                </a:lnTo>
                <a:close/>
                <a:moveTo>
                  <a:pt x="4175" y="11161"/>
                </a:moveTo>
                <a:lnTo>
                  <a:pt x="4175" y="14626"/>
                </a:lnTo>
                <a:lnTo>
                  <a:pt x="1051" y="14626"/>
                </a:lnTo>
                <a:lnTo>
                  <a:pt x="1051" y="11161"/>
                </a:lnTo>
                <a:lnTo>
                  <a:pt x="2613" y="12723"/>
                </a:lnTo>
                <a:lnTo>
                  <a:pt x="4175" y="11161"/>
                </a:lnTo>
                <a:close/>
                <a:moveTo>
                  <a:pt x="8350" y="11161"/>
                </a:moveTo>
                <a:lnTo>
                  <a:pt x="8350" y="14626"/>
                </a:lnTo>
                <a:lnTo>
                  <a:pt x="5226" y="14626"/>
                </a:lnTo>
                <a:lnTo>
                  <a:pt x="5226" y="11161"/>
                </a:lnTo>
                <a:lnTo>
                  <a:pt x="6788" y="12723"/>
                </a:lnTo>
                <a:lnTo>
                  <a:pt x="8350" y="11161"/>
                </a:lnTo>
                <a:close/>
                <a:moveTo>
                  <a:pt x="12524" y="11161"/>
                </a:moveTo>
                <a:lnTo>
                  <a:pt x="12524" y="14626"/>
                </a:lnTo>
                <a:lnTo>
                  <a:pt x="9401" y="14626"/>
                </a:lnTo>
                <a:lnTo>
                  <a:pt x="9401" y="11161"/>
                </a:lnTo>
                <a:lnTo>
                  <a:pt x="10963" y="12723"/>
                </a:lnTo>
                <a:lnTo>
                  <a:pt x="12524" y="11161"/>
                </a:lnTo>
                <a:close/>
                <a:moveTo>
                  <a:pt x="16699" y="11161"/>
                </a:moveTo>
                <a:lnTo>
                  <a:pt x="16699" y="14626"/>
                </a:lnTo>
                <a:lnTo>
                  <a:pt x="13575" y="14626"/>
                </a:lnTo>
                <a:lnTo>
                  <a:pt x="13575" y="11161"/>
                </a:lnTo>
                <a:lnTo>
                  <a:pt x="15137" y="12723"/>
                </a:lnTo>
                <a:lnTo>
                  <a:pt x="16699" y="11161"/>
                </a:lnTo>
                <a:close/>
                <a:moveTo>
                  <a:pt x="4175" y="15648"/>
                </a:moveTo>
                <a:lnTo>
                  <a:pt x="4175" y="16699"/>
                </a:lnTo>
                <a:lnTo>
                  <a:pt x="1051" y="16699"/>
                </a:lnTo>
                <a:lnTo>
                  <a:pt x="1051" y="15648"/>
                </a:lnTo>
                <a:close/>
                <a:moveTo>
                  <a:pt x="8350" y="15648"/>
                </a:moveTo>
                <a:lnTo>
                  <a:pt x="8350" y="16699"/>
                </a:lnTo>
                <a:lnTo>
                  <a:pt x="5226" y="16699"/>
                </a:lnTo>
                <a:lnTo>
                  <a:pt x="5226" y="15648"/>
                </a:lnTo>
                <a:close/>
                <a:moveTo>
                  <a:pt x="12524" y="15648"/>
                </a:moveTo>
                <a:lnTo>
                  <a:pt x="12524" y="16699"/>
                </a:lnTo>
                <a:lnTo>
                  <a:pt x="9401" y="16699"/>
                </a:lnTo>
                <a:lnTo>
                  <a:pt x="9401" y="15648"/>
                </a:lnTo>
                <a:close/>
                <a:moveTo>
                  <a:pt x="16699" y="15648"/>
                </a:moveTo>
                <a:lnTo>
                  <a:pt x="16699" y="16699"/>
                </a:lnTo>
                <a:lnTo>
                  <a:pt x="13575" y="16699"/>
                </a:lnTo>
                <a:lnTo>
                  <a:pt x="13575" y="15648"/>
                </a:lnTo>
                <a:close/>
                <a:moveTo>
                  <a:pt x="1" y="0"/>
                </a:moveTo>
                <a:lnTo>
                  <a:pt x="1" y="17750"/>
                </a:lnTo>
                <a:lnTo>
                  <a:pt x="17750" y="17750"/>
                </a:lnTo>
                <a:lnTo>
                  <a:pt x="17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60"/>
          <p:cNvGrpSpPr/>
          <p:nvPr/>
        </p:nvGrpSpPr>
        <p:grpSpPr>
          <a:xfrm>
            <a:off x="7962800" y="2694867"/>
            <a:ext cx="443750" cy="443750"/>
            <a:chOff x="7962800" y="2682017"/>
            <a:chExt cx="443750" cy="443750"/>
          </a:xfrm>
        </p:grpSpPr>
        <p:sp>
          <p:nvSpPr>
            <p:cNvPr id="646" name="Google Shape;646;p60"/>
            <p:cNvSpPr/>
            <p:nvPr/>
          </p:nvSpPr>
          <p:spPr>
            <a:xfrm>
              <a:off x="7962800" y="2682017"/>
              <a:ext cx="443750" cy="443750"/>
            </a:xfrm>
            <a:custGeom>
              <a:avLst/>
              <a:gdLst/>
              <a:ahLst/>
              <a:cxnLst/>
              <a:rect l="l" t="t" r="r" b="b"/>
              <a:pathLst>
                <a:path w="17750" h="17750" extrusionOk="0">
                  <a:moveTo>
                    <a:pt x="10082" y="1023"/>
                  </a:moveTo>
                  <a:lnTo>
                    <a:pt x="10082" y="4516"/>
                  </a:lnTo>
                  <a:lnTo>
                    <a:pt x="7639" y="4516"/>
                  </a:lnTo>
                  <a:lnTo>
                    <a:pt x="7639" y="1023"/>
                  </a:lnTo>
                  <a:close/>
                  <a:moveTo>
                    <a:pt x="10082" y="5567"/>
                  </a:moveTo>
                  <a:lnTo>
                    <a:pt x="10082" y="7469"/>
                  </a:lnTo>
                  <a:lnTo>
                    <a:pt x="10394" y="7611"/>
                  </a:lnTo>
                  <a:cubicBezTo>
                    <a:pt x="11700" y="8208"/>
                    <a:pt x="12524" y="9514"/>
                    <a:pt x="12524" y="10934"/>
                  </a:cubicBezTo>
                  <a:cubicBezTo>
                    <a:pt x="12524" y="12979"/>
                    <a:pt x="10877" y="14626"/>
                    <a:pt x="8860" y="14626"/>
                  </a:cubicBezTo>
                  <a:cubicBezTo>
                    <a:pt x="6844" y="14626"/>
                    <a:pt x="5197" y="12979"/>
                    <a:pt x="5197" y="10934"/>
                  </a:cubicBezTo>
                  <a:cubicBezTo>
                    <a:pt x="5197" y="9514"/>
                    <a:pt x="6021" y="8208"/>
                    <a:pt x="7355" y="7611"/>
                  </a:cubicBezTo>
                  <a:lnTo>
                    <a:pt x="7639" y="7469"/>
                  </a:lnTo>
                  <a:lnTo>
                    <a:pt x="7639" y="5567"/>
                  </a:lnTo>
                  <a:close/>
                  <a:moveTo>
                    <a:pt x="15648" y="5567"/>
                  </a:moveTo>
                  <a:lnTo>
                    <a:pt x="15648" y="16699"/>
                  </a:lnTo>
                  <a:lnTo>
                    <a:pt x="2073" y="16699"/>
                  </a:lnTo>
                  <a:lnTo>
                    <a:pt x="2073" y="5567"/>
                  </a:lnTo>
                  <a:lnTo>
                    <a:pt x="6617" y="5567"/>
                  </a:lnTo>
                  <a:lnTo>
                    <a:pt x="6617" y="6816"/>
                  </a:lnTo>
                  <a:cubicBezTo>
                    <a:pt x="5112" y="7640"/>
                    <a:pt x="4146" y="9202"/>
                    <a:pt x="4146" y="10934"/>
                  </a:cubicBezTo>
                  <a:cubicBezTo>
                    <a:pt x="4146" y="13547"/>
                    <a:pt x="6276" y="15648"/>
                    <a:pt x="8860" y="15648"/>
                  </a:cubicBezTo>
                  <a:cubicBezTo>
                    <a:pt x="11445" y="15648"/>
                    <a:pt x="13575" y="13547"/>
                    <a:pt x="13575" y="10934"/>
                  </a:cubicBezTo>
                  <a:cubicBezTo>
                    <a:pt x="13575" y="9202"/>
                    <a:pt x="12609" y="7640"/>
                    <a:pt x="11104" y="6816"/>
                  </a:cubicBezTo>
                  <a:lnTo>
                    <a:pt x="11104" y="5567"/>
                  </a:lnTo>
                  <a:close/>
                  <a:moveTo>
                    <a:pt x="5566" y="0"/>
                  </a:moveTo>
                  <a:lnTo>
                    <a:pt x="5566" y="1023"/>
                  </a:lnTo>
                  <a:lnTo>
                    <a:pt x="6617" y="1023"/>
                  </a:lnTo>
                  <a:lnTo>
                    <a:pt x="6617" y="4516"/>
                  </a:lnTo>
                  <a:lnTo>
                    <a:pt x="1022" y="4516"/>
                  </a:lnTo>
                  <a:lnTo>
                    <a:pt x="1022" y="16699"/>
                  </a:lnTo>
                  <a:lnTo>
                    <a:pt x="0" y="16699"/>
                  </a:lnTo>
                  <a:lnTo>
                    <a:pt x="0" y="17750"/>
                  </a:lnTo>
                  <a:lnTo>
                    <a:pt x="17749" y="17750"/>
                  </a:lnTo>
                  <a:lnTo>
                    <a:pt x="17749" y="16699"/>
                  </a:lnTo>
                  <a:lnTo>
                    <a:pt x="16699" y="16699"/>
                  </a:lnTo>
                  <a:lnTo>
                    <a:pt x="16699" y="4516"/>
                  </a:lnTo>
                  <a:lnTo>
                    <a:pt x="11104" y="4516"/>
                  </a:lnTo>
                  <a:lnTo>
                    <a:pt x="11104" y="1023"/>
                  </a:lnTo>
                  <a:lnTo>
                    <a:pt x="12155" y="1023"/>
                  </a:lnTo>
                  <a:lnTo>
                    <a:pt x="12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0"/>
            <p:cNvSpPr/>
            <p:nvPr/>
          </p:nvSpPr>
          <p:spPr>
            <a:xfrm>
              <a:off x="8118275" y="2912042"/>
              <a:ext cx="132075" cy="109375"/>
            </a:xfrm>
            <a:custGeom>
              <a:avLst/>
              <a:gdLst/>
              <a:ahLst/>
              <a:cxnLst/>
              <a:rect l="l" t="t" r="r" b="b"/>
              <a:pathLst>
                <a:path w="5283" h="4375" extrusionOk="0">
                  <a:moveTo>
                    <a:pt x="4061" y="1023"/>
                  </a:moveTo>
                  <a:cubicBezTo>
                    <a:pt x="4175" y="1250"/>
                    <a:pt x="4232" y="1506"/>
                    <a:pt x="4232" y="1733"/>
                  </a:cubicBezTo>
                  <a:cubicBezTo>
                    <a:pt x="4232" y="2613"/>
                    <a:pt x="3522" y="3323"/>
                    <a:pt x="2641" y="3323"/>
                  </a:cubicBezTo>
                  <a:cubicBezTo>
                    <a:pt x="1761" y="3323"/>
                    <a:pt x="1051" y="2613"/>
                    <a:pt x="1051" y="1733"/>
                  </a:cubicBezTo>
                  <a:cubicBezTo>
                    <a:pt x="1051" y="1506"/>
                    <a:pt x="1108" y="1250"/>
                    <a:pt x="1222" y="1023"/>
                  </a:cubicBezTo>
                  <a:close/>
                  <a:moveTo>
                    <a:pt x="654" y="1"/>
                  </a:moveTo>
                  <a:lnTo>
                    <a:pt x="512" y="199"/>
                  </a:lnTo>
                  <a:cubicBezTo>
                    <a:pt x="171" y="654"/>
                    <a:pt x="0" y="1193"/>
                    <a:pt x="0" y="1733"/>
                  </a:cubicBezTo>
                  <a:cubicBezTo>
                    <a:pt x="0" y="3181"/>
                    <a:pt x="1193" y="4374"/>
                    <a:pt x="2641" y="4374"/>
                  </a:cubicBezTo>
                  <a:cubicBezTo>
                    <a:pt x="4090" y="4374"/>
                    <a:pt x="5283" y="3181"/>
                    <a:pt x="5283" y="1733"/>
                  </a:cubicBezTo>
                  <a:cubicBezTo>
                    <a:pt x="5283" y="1193"/>
                    <a:pt x="5112" y="654"/>
                    <a:pt x="4771" y="199"/>
                  </a:cubicBezTo>
                  <a:lnTo>
                    <a:pt x="4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60"/>
          <p:cNvSpPr/>
          <p:nvPr/>
        </p:nvSpPr>
        <p:spPr>
          <a:xfrm>
            <a:off x="734482" y="3803006"/>
            <a:ext cx="391200" cy="443750"/>
          </a:xfrm>
          <a:custGeom>
            <a:avLst/>
            <a:gdLst/>
            <a:ahLst/>
            <a:cxnLst/>
            <a:rect l="l" t="t" r="r" b="b"/>
            <a:pathLst>
              <a:path w="15648" h="17750" extrusionOk="0">
                <a:moveTo>
                  <a:pt x="7100" y="1335"/>
                </a:moveTo>
                <a:lnTo>
                  <a:pt x="8065" y="1733"/>
                </a:lnTo>
                <a:lnTo>
                  <a:pt x="7668" y="2698"/>
                </a:lnTo>
                <a:lnTo>
                  <a:pt x="6702" y="2301"/>
                </a:lnTo>
                <a:lnTo>
                  <a:pt x="7100" y="1335"/>
                </a:lnTo>
                <a:close/>
                <a:moveTo>
                  <a:pt x="5339" y="2869"/>
                </a:moveTo>
                <a:lnTo>
                  <a:pt x="8236" y="4062"/>
                </a:lnTo>
                <a:lnTo>
                  <a:pt x="7838" y="5027"/>
                </a:lnTo>
                <a:lnTo>
                  <a:pt x="4942" y="3834"/>
                </a:lnTo>
                <a:lnTo>
                  <a:pt x="5339" y="2869"/>
                </a:lnTo>
                <a:close/>
                <a:moveTo>
                  <a:pt x="4544" y="4800"/>
                </a:moveTo>
                <a:lnTo>
                  <a:pt x="7441" y="5993"/>
                </a:lnTo>
                <a:lnTo>
                  <a:pt x="6078" y="9287"/>
                </a:lnTo>
                <a:lnTo>
                  <a:pt x="3181" y="8094"/>
                </a:lnTo>
                <a:lnTo>
                  <a:pt x="4544" y="4800"/>
                </a:lnTo>
                <a:close/>
                <a:moveTo>
                  <a:pt x="8804" y="5425"/>
                </a:moveTo>
                <a:lnTo>
                  <a:pt x="9003" y="5510"/>
                </a:lnTo>
                <a:cubicBezTo>
                  <a:pt x="10792" y="6248"/>
                  <a:pt x="11899" y="8037"/>
                  <a:pt x="11814" y="9940"/>
                </a:cubicBezTo>
                <a:cubicBezTo>
                  <a:pt x="11473" y="9827"/>
                  <a:pt x="11161" y="9770"/>
                  <a:pt x="10792" y="9770"/>
                </a:cubicBezTo>
                <a:lnTo>
                  <a:pt x="10763" y="9770"/>
                </a:lnTo>
                <a:cubicBezTo>
                  <a:pt x="10792" y="8350"/>
                  <a:pt x="9940" y="7015"/>
                  <a:pt x="8605" y="6475"/>
                </a:cubicBezTo>
                <a:lnTo>
                  <a:pt x="8406" y="6390"/>
                </a:lnTo>
                <a:lnTo>
                  <a:pt x="8804" y="5425"/>
                </a:lnTo>
                <a:close/>
                <a:moveTo>
                  <a:pt x="10792" y="10792"/>
                </a:moveTo>
                <a:cubicBezTo>
                  <a:pt x="11701" y="10792"/>
                  <a:pt x="12496" y="11388"/>
                  <a:pt x="12723" y="12269"/>
                </a:cubicBezTo>
                <a:lnTo>
                  <a:pt x="13404" y="14626"/>
                </a:lnTo>
                <a:lnTo>
                  <a:pt x="8207" y="14626"/>
                </a:lnTo>
                <a:lnTo>
                  <a:pt x="8861" y="12269"/>
                </a:lnTo>
                <a:cubicBezTo>
                  <a:pt x="9116" y="11388"/>
                  <a:pt x="9911" y="10792"/>
                  <a:pt x="10792" y="10792"/>
                </a:cubicBezTo>
                <a:close/>
                <a:moveTo>
                  <a:pt x="14626" y="15648"/>
                </a:moveTo>
                <a:lnTo>
                  <a:pt x="14626" y="16699"/>
                </a:lnTo>
                <a:lnTo>
                  <a:pt x="1023" y="16699"/>
                </a:lnTo>
                <a:lnTo>
                  <a:pt x="1023" y="15648"/>
                </a:lnTo>
                <a:close/>
                <a:moveTo>
                  <a:pt x="6532" y="1"/>
                </a:moveTo>
                <a:lnTo>
                  <a:pt x="5737" y="1903"/>
                </a:lnTo>
                <a:lnTo>
                  <a:pt x="4800" y="1506"/>
                </a:lnTo>
                <a:lnTo>
                  <a:pt x="1818" y="8662"/>
                </a:lnTo>
                <a:lnTo>
                  <a:pt x="6646" y="10650"/>
                </a:lnTo>
                <a:lnTo>
                  <a:pt x="8009" y="7356"/>
                </a:lnTo>
                <a:lnTo>
                  <a:pt x="8207" y="7441"/>
                </a:lnTo>
                <a:cubicBezTo>
                  <a:pt x="9201" y="7839"/>
                  <a:pt x="9826" y="8889"/>
                  <a:pt x="9713" y="9969"/>
                </a:cubicBezTo>
                <a:cubicBezTo>
                  <a:pt x="8832" y="10309"/>
                  <a:pt x="8151" y="11019"/>
                  <a:pt x="7867" y="11956"/>
                </a:cubicBezTo>
                <a:lnTo>
                  <a:pt x="7781" y="12269"/>
                </a:lnTo>
                <a:lnTo>
                  <a:pt x="455" y="9230"/>
                </a:lnTo>
                <a:lnTo>
                  <a:pt x="57" y="10196"/>
                </a:lnTo>
                <a:lnTo>
                  <a:pt x="7497" y="13263"/>
                </a:lnTo>
                <a:lnTo>
                  <a:pt x="7128" y="14626"/>
                </a:lnTo>
                <a:lnTo>
                  <a:pt x="0" y="14626"/>
                </a:lnTo>
                <a:lnTo>
                  <a:pt x="0" y="17750"/>
                </a:lnTo>
                <a:lnTo>
                  <a:pt x="15648" y="17750"/>
                </a:lnTo>
                <a:lnTo>
                  <a:pt x="15648" y="14626"/>
                </a:lnTo>
                <a:lnTo>
                  <a:pt x="14484" y="14626"/>
                </a:lnTo>
                <a:lnTo>
                  <a:pt x="13745" y="11956"/>
                </a:lnTo>
                <a:cubicBezTo>
                  <a:pt x="13575" y="11388"/>
                  <a:pt x="13234" y="10877"/>
                  <a:pt x="12780" y="10508"/>
                </a:cubicBezTo>
                <a:cubicBezTo>
                  <a:pt x="13149" y="7981"/>
                  <a:pt x="11757" y="5510"/>
                  <a:pt x="9400" y="4544"/>
                </a:cubicBezTo>
                <a:lnTo>
                  <a:pt x="9201" y="4459"/>
                </a:lnTo>
                <a:lnTo>
                  <a:pt x="9599" y="3494"/>
                </a:lnTo>
                <a:lnTo>
                  <a:pt x="8633" y="3096"/>
                </a:lnTo>
                <a:lnTo>
                  <a:pt x="9429" y="1193"/>
                </a:lnTo>
                <a:lnTo>
                  <a:pt x="653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78"/>
          <p:cNvSpPr txBox="1">
            <a:spLocks noGrp="1"/>
          </p:cNvSpPr>
          <p:nvPr>
            <p:ph type="title"/>
          </p:nvPr>
        </p:nvSpPr>
        <p:spPr>
          <a:xfrm>
            <a:off x="713375" y="1904800"/>
            <a:ext cx="77172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Virtual Lab</a:t>
            </a:r>
            <a:endParaRPr dirty="0"/>
          </a:p>
        </p:txBody>
      </p:sp>
      <p:sp>
        <p:nvSpPr>
          <p:cNvPr id="1235" name="Google Shape;1235;p78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Project</a:t>
            </a:r>
            <a:endParaRPr dirty="0"/>
          </a:p>
        </p:txBody>
      </p:sp>
      <p:sp>
        <p:nvSpPr>
          <p:cNvPr id="1236" name="Google Shape;1236;p78"/>
          <p:cNvSpPr txBox="1">
            <a:spLocks noGrp="1"/>
          </p:cNvSpPr>
          <p:nvPr>
            <p:ph type="body" idx="1"/>
          </p:nvPr>
        </p:nvSpPr>
        <p:spPr>
          <a:xfrm>
            <a:off x="1878875" y="3696675"/>
            <a:ext cx="538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smtClean="0"/>
              <a:t>A </a:t>
            </a:r>
            <a:r>
              <a:rPr lang="en-US" b="1" dirty="0"/>
              <a:t>simulated security operations environment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88"/>
          <p:cNvSpPr txBox="1">
            <a:spLocks noGrp="1"/>
          </p:cNvSpPr>
          <p:nvPr>
            <p:ph type="title" idx="2"/>
          </p:nvPr>
        </p:nvSpPr>
        <p:spPr>
          <a:xfrm>
            <a:off x="713400" y="1723793"/>
            <a:ext cx="31209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What is a Virtual Lab?</a:t>
            </a:r>
            <a:endParaRPr dirty="0"/>
          </a:p>
        </p:txBody>
      </p:sp>
      <p:sp>
        <p:nvSpPr>
          <p:cNvPr id="1361" name="Google Shape;1361;p88"/>
          <p:cNvSpPr txBox="1">
            <a:spLocks noGrp="1"/>
          </p:cNvSpPr>
          <p:nvPr>
            <p:ph type="subTitle" idx="1"/>
          </p:nvPr>
        </p:nvSpPr>
        <p:spPr>
          <a:xfrm>
            <a:off x="713400" y="3076220"/>
            <a:ext cx="3041400" cy="9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goal is to create a virtual environment which can be used to test multiple simulated attacks. Mainly for learning purposes and mastery of malicious attacks, detectionm, and remediation techniques.</a:t>
            </a:r>
            <a:endParaRPr dirty="0"/>
          </a:p>
        </p:txBody>
      </p:sp>
      <p:grpSp>
        <p:nvGrpSpPr>
          <p:cNvPr id="1362" name="Google Shape;1362;p88"/>
          <p:cNvGrpSpPr/>
          <p:nvPr/>
        </p:nvGrpSpPr>
        <p:grpSpPr>
          <a:xfrm>
            <a:off x="5151807" y="1460598"/>
            <a:ext cx="2938376" cy="2272705"/>
            <a:chOff x="3842846" y="948541"/>
            <a:chExt cx="4311631" cy="3284730"/>
          </a:xfrm>
        </p:grpSpPr>
        <p:grpSp>
          <p:nvGrpSpPr>
            <p:cNvPr id="1363" name="Google Shape;1363;p88"/>
            <p:cNvGrpSpPr/>
            <p:nvPr/>
          </p:nvGrpSpPr>
          <p:grpSpPr>
            <a:xfrm>
              <a:off x="3842846" y="948541"/>
              <a:ext cx="4311631" cy="3284730"/>
              <a:chOff x="3463106" y="748556"/>
              <a:chExt cx="4831500" cy="3680782"/>
            </a:xfrm>
          </p:grpSpPr>
          <p:sp>
            <p:nvSpPr>
              <p:cNvPr id="1364" name="Google Shape;1364;p88"/>
              <p:cNvSpPr/>
              <p:nvPr/>
            </p:nvSpPr>
            <p:spPr>
              <a:xfrm>
                <a:off x="5053868" y="3806188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65" name="Google Shape;1365;p88"/>
              <p:cNvSpPr/>
              <p:nvPr/>
            </p:nvSpPr>
            <p:spPr>
              <a:xfrm>
                <a:off x="3463106" y="748556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66" name="Google Shape;1366;p88"/>
            <p:cNvCxnSpPr/>
            <p:nvPr/>
          </p:nvCxnSpPr>
          <p:spPr>
            <a:xfrm>
              <a:off x="5380122" y="4093040"/>
              <a:ext cx="1254900" cy="9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8" name="Google Shape;1368;p88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4" y="1568843"/>
            <a:ext cx="2508790" cy="1689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4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</a:t>
            </a:r>
            <a:endParaRPr dirty="0"/>
          </a:p>
        </p:txBody>
      </p:sp>
      <p:sp>
        <p:nvSpPr>
          <p:cNvPr id="718" name="Google Shape;718;p64"/>
          <p:cNvSpPr txBox="1">
            <a:spLocks noGrp="1"/>
          </p:cNvSpPr>
          <p:nvPr>
            <p:ph type="ctrTitle" idx="2"/>
          </p:nvPr>
        </p:nvSpPr>
        <p:spPr>
          <a:xfrm>
            <a:off x="713400" y="539400"/>
            <a:ext cx="65073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Key Concepts</a:t>
            </a:r>
            <a:endParaRPr dirty="0"/>
          </a:p>
        </p:txBody>
      </p:sp>
      <p:sp>
        <p:nvSpPr>
          <p:cNvPr id="721" name="Google Shape;721;p64"/>
          <p:cNvSpPr txBox="1">
            <a:spLocks noGrp="1"/>
          </p:cNvSpPr>
          <p:nvPr>
            <p:ph type="ctrTitle" idx="7"/>
          </p:nvPr>
        </p:nvSpPr>
        <p:spPr>
          <a:xfrm>
            <a:off x="6184976" y="2192820"/>
            <a:ext cx="1792285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Malicious Attack Vectors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Techniques</a:t>
            </a:r>
            <a:endParaRPr dirty="0"/>
          </a:p>
        </p:txBody>
      </p:sp>
      <p:sp>
        <p:nvSpPr>
          <p:cNvPr id="722" name="Google Shape;722;p64"/>
          <p:cNvSpPr txBox="1">
            <a:spLocks noGrp="1"/>
          </p:cNvSpPr>
          <p:nvPr>
            <p:ph type="ctrTitle" idx="3"/>
          </p:nvPr>
        </p:nvSpPr>
        <p:spPr>
          <a:xfrm>
            <a:off x="3490905" y="2205713"/>
            <a:ext cx="2259296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Security Information Event Managers</a:t>
            </a:r>
            <a:endParaRPr dirty="0"/>
          </a:p>
        </p:txBody>
      </p:sp>
      <p:sp>
        <p:nvSpPr>
          <p:cNvPr id="724" name="Google Shape;724;p64"/>
          <p:cNvSpPr txBox="1">
            <a:spLocks noGrp="1"/>
          </p:cNvSpPr>
          <p:nvPr>
            <p:ph type="ctrTitle" idx="14"/>
          </p:nvPr>
        </p:nvSpPr>
        <p:spPr>
          <a:xfrm>
            <a:off x="964556" y="2061177"/>
            <a:ext cx="2276922" cy="463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Virtual Machines 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Operating Systems</a:t>
            </a:r>
            <a:endParaRPr dirty="0"/>
          </a:p>
        </p:txBody>
      </p:sp>
      <p:sp>
        <p:nvSpPr>
          <p:cNvPr id="725" name="Google Shape;725;p64"/>
          <p:cNvSpPr txBox="1">
            <a:spLocks noGrp="1"/>
          </p:cNvSpPr>
          <p:nvPr>
            <p:ph type="ctrTitle" idx="5"/>
          </p:nvPr>
        </p:nvSpPr>
        <p:spPr>
          <a:xfrm>
            <a:off x="3515551" y="3617577"/>
            <a:ext cx="2053929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Digital Forensics 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Attacker Timelines (TTP)</a:t>
            </a:r>
            <a:endParaRPr dirty="0"/>
          </a:p>
        </p:txBody>
      </p:sp>
      <p:sp>
        <p:nvSpPr>
          <p:cNvPr id="727" name="Google Shape;727;p64"/>
          <p:cNvSpPr txBox="1">
            <a:spLocks noGrp="1"/>
          </p:cNvSpPr>
          <p:nvPr>
            <p:ph type="ctrTitle" idx="9"/>
          </p:nvPr>
        </p:nvSpPr>
        <p:spPr>
          <a:xfrm>
            <a:off x="6080230" y="3446349"/>
            <a:ext cx="2001775" cy="631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Report Documentation</a:t>
            </a:r>
            <a:endParaRPr dirty="0"/>
          </a:p>
        </p:txBody>
      </p:sp>
      <p:sp>
        <p:nvSpPr>
          <p:cNvPr id="730" name="Google Shape;730;p64"/>
          <p:cNvSpPr txBox="1">
            <a:spLocks noGrp="1"/>
          </p:cNvSpPr>
          <p:nvPr>
            <p:ph type="ctrTitle" idx="16"/>
          </p:nvPr>
        </p:nvSpPr>
        <p:spPr>
          <a:xfrm>
            <a:off x="1338598" y="3446350"/>
            <a:ext cx="1831162" cy="631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- Rulesets </a:t>
            </a:r>
            <a:br>
              <a:rPr lang="en" dirty="0" smtClean="0"/>
            </a:br>
            <a:r>
              <a:rPr lang="en" dirty="0" smtClean="0"/>
              <a:t>- Correlation  </a:t>
            </a:r>
            <a:br>
              <a:rPr lang="en" dirty="0" smtClean="0"/>
            </a:br>
            <a:r>
              <a:rPr lang="en" dirty="0" smtClean="0"/>
              <a:t>- Playbooks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66"/>
          <p:cNvGrpSpPr/>
          <p:nvPr/>
        </p:nvGrpSpPr>
        <p:grpSpPr>
          <a:xfrm>
            <a:off x="1849088" y="1442864"/>
            <a:ext cx="6022522" cy="364692"/>
            <a:chOff x="1849088" y="1442864"/>
            <a:chExt cx="6022522" cy="364692"/>
          </a:xfrm>
        </p:grpSpPr>
        <p:sp>
          <p:nvSpPr>
            <p:cNvPr id="817" name="Google Shape;817;p66"/>
            <p:cNvSpPr/>
            <p:nvPr/>
          </p:nvSpPr>
          <p:spPr>
            <a:xfrm>
              <a:off x="1849088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18" name="Google Shape;818;p66"/>
            <p:cNvSpPr/>
            <p:nvPr/>
          </p:nvSpPr>
          <p:spPr>
            <a:xfrm>
              <a:off x="2892433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19" name="Google Shape;819;p66"/>
            <p:cNvSpPr/>
            <p:nvPr/>
          </p:nvSpPr>
          <p:spPr>
            <a:xfrm>
              <a:off x="3935779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0" name="Google Shape;820;p66"/>
            <p:cNvSpPr/>
            <p:nvPr/>
          </p:nvSpPr>
          <p:spPr>
            <a:xfrm>
              <a:off x="4979125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1" name="Google Shape;821;p66"/>
            <p:cNvSpPr/>
            <p:nvPr/>
          </p:nvSpPr>
          <p:spPr>
            <a:xfrm>
              <a:off x="6022471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2" name="Google Shape;822;p66"/>
            <p:cNvSpPr/>
            <p:nvPr/>
          </p:nvSpPr>
          <p:spPr>
            <a:xfrm>
              <a:off x="7065817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3" name="Google Shape;823;p66"/>
            <p:cNvSpPr txBox="1"/>
            <p:nvPr/>
          </p:nvSpPr>
          <p:spPr>
            <a:xfrm flipH="1">
              <a:off x="1849088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May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4" name="Google Shape;824;p66"/>
            <p:cNvSpPr txBox="1"/>
            <p:nvPr/>
          </p:nvSpPr>
          <p:spPr>
            <a:xfrm flipH="1">
              <a:off x="2818763" y="1442864"/>
              <a:ext cx="9531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June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5" name="Google Shape;825;p66"/>
            <p:cNvSpPr txBox="1"/>
            <p:nvPr/>
          </p:nvSpPr>
          <p:spPr>
            <a:xfrm flipH="1">
              <a:off x="3935775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July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6" name="Google Shape;826;p66"/>
            <p:cNvSpPr txBox="1"/>
            <p:nvPr/>
          </p:nvSpPr>
          <p:spPr>
            <a:xfrm flipH="1">
              <a:off x="4979100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August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7" name="Google Shape;827;p66"/>
            <p:cNvSpPr txBox="1"/>
            <p:nvPr/>
          </p:nvSpPr>
          <p:spPr>
            <a:xfrm flipH="1">
              <a:off x="5964623" y="1442864"/>
              <a:ext cx="921488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September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8" name="Google Shape;828;p66"/>
            <p:cNvSpPr txBox="1"/>
            <p:nvPr/>
          </p:nvSpPr>
          <p:spPr>
            <a:xfrm flipH="1">
              <a:off x="7065800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October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29" name="Google Shape;829;p66"/>
          <p:cNvGrpSpPr/>
          <p:nvPr/>
        </p:nvGrpSpPr>
        <p:grpSpPr>
          <a:xfrm>
            <a:off x="895988" y="1941639"/>
            <a:ext cx="6975600" cy="544026"/>
            <a:chOff x="895988" y="1941639"/>
            <a:chExt cx="6975600" cy="544026"/>
          </a:xfrm>
        </p:grpSpPr>
        <p:sp>
          <p:nvSpPr>
            <p:cNvPr id="830" name="Google Shape;830;p66"/>
            <p:cNvSpPr/>
            <p:nvPr/>
          </p:nvSpPr>
          <p:spPr>
            <a:xfrm>
              <a:off x="1849088" y="20740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6"/>
            <p:cNvSpPr/>
            <p:nvPr/>
          </p:nvSpPr>
          <p:spPr>
            <a:xfrm>
              <a:off x="2892432" y="2074075"/>
              <a:ext cx="2746367" cy="1294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6"/>
            <p:cNvSpPr txBox="1"/>
            <p:nvPr/>
          </p:nvSpPr>
          <p:spPr>
            <a:xfrm>
              <a:off x="3423449" y="2200365"/>
              <a:ext cx="186838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June 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  - August 20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34" name="Google Shape;834;p66"/>
            <p:cNvSpPr txBox="1"/>
            <p:nvPr/>
          </p:nvSpPr>
          <p:spPr>
            <a:xfrm flipH="1">
              <a:off x="895988" y="1941639"/>
              <a:ext cx="9531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>
                  <a:solidFill>
                    <a:schemeClr val="lt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PHASE 1</a:t>
              </a:r>
              <a:endParaRPr sz="1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35" name="Google Shape;835;p66"/>
          <p:cNvGrpSpPr/>
          <p:nvPr/>
        </p:nvGrpSpPr>
        <p:grpSpPr>
          <a:xfrm>
            <a:off x="1043288" y="3276939"/>
            <a:ext cx="7207676" cy="542715"/>
            <a:chOff x="1043288" y="3276939"/>
            <a:chExt cx="7207676" cy="542715"/>
          </a:xfrm>
        </p:grpSpPr>
        <p:sp>
          <p:nvSpPr>
            <p:cNvPr id="836" name="Google Shape;836;p66"/>
            <p:cNvSpPr/>
            <p:nvPr/>
          </p:nvSpPr>
          <p:spPr>
            <a:xfrm>
              <a:off x="1849088" y="34093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6"/>
            <p:cNvSpPr/>
            <p:nvPr/>
          </p:nvSpPr>
          <p:spPr>
            <a:xfrm>
              <a:off x="5638800" y="3409375"/>
              <a:ext cx="2232188" cy="13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6"/>
            <p:cNvSpPr txBox="1"/>
            <p:nvPr/>
          </p:nvSpPr>
          <p:spPr>
            <a:xfrm>
              <a:off x="6742564" y="3534354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Oct 9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41" name="Google Shape;841;p66"/>
            <p:cNvSpPr txBox="1"/>
            <p:nvPr/>
          </p:nvSpPr>
          <p:spPr>
            <a:xfrm flipH="1">
              <a:off x="1043288" y="3276939"/>
              <a:ext cx="8058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>
                  <a:solidFill>
                    <a:schemeClr val="lt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PHASE 2</a:t>
              </a:r>
              <a:endParaRPr sz="1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42" name="Google Shape;842;p66"/>
          <p:cNvGrpSpPr/>
          <p:nvPr/>
        </p:nvGrpSpPr>
        <p:grpSpPr>
          <a:xfrm>
            <a:off x="107369" y="2386739"/>
            <a:ext cx="7764219" cy="570445"/>
            <a:chOff x="107369" y="2386739"/>
            <a:chExt cx="7764219" cy="570445"/>
          </a:xfrm>
        </p:grpSpPr>
        <p:sp>
          <p:nvSpPr>
            <p:cNvPr id="843" name="Google Shape;843;p66"/>
            <p:cNvSpPr/>
            <p:nvPr/>
          </p:nvSpPr>
          <p:spPr>
            <a:xfrm>
              <a:off x="1849088" y="25191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6"/>
            <p:cNvSpPr/>
            <p:nvPr/>
          </p:nvSpPr>
          <p:spPr>
            <a:xfrm>
              <a:off x="1849088" y="2519175"/>
              <a:ext cx="8583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6"/>
            <p:cNvSpPr/>
            <p:nvPr/>
          </p:nvSpPr>
          <p:spPr>
            <a:xfrm>
              <a:off x="2892432" y="2526508"/>
              <a:ext cx="927000" cy="13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6"/>
            <p:cNvSpPr txBox="1"/>
            <p:nvPr/>
          </p:nvSpPr>
          <p:spPr>
            <a:xfrm>
              <a:off x="2655037" y="2671884"/>
              <a:ext cx="1497402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June 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 – June 9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47" name="Google Shape;847;p66"/>
            <p:cNvSpPr txBox="1"/>
            <p:nvPr/>
          </p:nvSpPr>
          <p:spPr>
            <a:xfrm flipH="1">
              <a:off x="107369" y="2386739"/>
              <a:ext cx="1741719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1 – Attack Vectors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48" name="Google Shape;848;p66"/>
          <p:cNvGrpSpPr/>
          <p:nvPr/>
        </p:nvGrpSpPr>
        <p:grpSpPr>
          <a:xfrm>
            <a:off x="86097" y="2815706"/>
            <a:ext cx="7805066" cy="561480"/>
            <a:chOff x="66522" y="2830487"/>
            <a:chExt cx="7805066" cy="561480"/>
          </a:xfrm>
        </p:grpSpPr>
        <p:sp>
          <p:nvSpPr>
            <p:cNvPr id="849" name="Google Shape;849;p66"/>
            <p:cNvSpPr/>
            <p:nvPr/>
          </p:nvSpPr>
          <p:spPr>
            <a:xfrm>
              <a:off x="1849088" y="29642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6"/>
            <p:cNvSpPr/>
            <p:nvPr/>
          </p:nvSpPr>
          <p:spPr>
            <a:xfrm>
              <a:off x="3819763" y="2964275"/>
              <a:ext cx="1043700" cy="13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6"/>
            <p:cNvSpPr txBox="1"/>
            <p:nvPr/>
          </p:nvSpPr>
          <p:spPr>
            <a:xfrm>
              <a:off x="3587413" y="3106667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July 7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July 10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53" name="Google Shape;853;p66"/>
            <p:cNvSpPr txBox="1"/>
            <p:nvPr/>
          </p:nvSpPr>
          <p:spPr>
            <a:xfrm flipH="1">
              <a:off x="66522" y="2830487"/>
              <a:ext cx="1761294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2 – SIEM Rulesets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54" name="Google Shape;854;p66"/>
          <p:cNvGrpSpPr/>
          <p:nvPr/>
        </p:nvGrpSpPr>
        <p:grpSpPr>
          <a:xfrm>
            <a:off x="-267714" y="3603986"/>
            <a:ext cx="8139302" cy="666290"/>
            <a:chOff x="-267714" y="3603986"/>
            <a:chExt cx="8139302" cy="666290"/>
          </a:xfrm>
        </p:grpSpPr>
        <p:sp>
          <p:nvSpPr>
            <p:cNvPr id="855" name="Google Shape;855;p66"/>
            <p:cNvSpPr/>
            <p:nvPr/>
          </p:nvSpPr>
          <p:spPr>
            <a:xfrm>
              <a:off x="1849088" y="38544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6"/>
            <p:cNvSpPr/>
            <p:nvPr/>
          </p:nvSpPr>
          <p:spPr>
            <a:xfrm>
              <a:off x="5638799" y="3869256"/>
              <a:ext cx="1043700" cy="13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6"/>
            <p:cNvSpPr txBox="1"/>
            <p:nvPr/>
          </p:nvSpPr>
          <p:spPr>
            <a:xfrm>
              <a:off x="5412410" y="3984976"/>
              <a:ext cx="1496477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- Aug 28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58" name="Google Shape;858;p66"/>
            <p:cNvSpPr txBox="1"/>
            <p:nvPr/>
          </p:nvSpPr>
          <p:spPr>
            <a:xfrm flipH="1">
              <a:off x="-267714" y="3603986"/>
              <a:ext cx="2106838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1 – Automated Correlation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59" name="Google Shape;859;p66"/>
          <p:cNvGrpSpPr/>
          <p:nvPr/>
        </p:nvGrpSpPr>
        <p:grpSpPr>
          <a:xfrm>
            <a:off x="-92053" y="4106926"/>
            <a:ext cx="8343017" cy="584528"/>
            <a:chOff x="-92053" y="4106926"/>
            <a:chExt cx="8343017" cy="584528"/>
          </a:xfrm>
        </p:grpSpPr>
        <p:sp>
          <p:nvSpPr>
            <p:cNvPr id="860" name="Google Shape;860;p66"/>
            <p:cNvSpPr/>
            <p:nvPr/>
          </p:nvSpPr>
          <p:spPr>
            <a:xfrm>
              <a:off x="1849088" y="42995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6"/>
            <p:cNvSpPr/>
            <p:nvPr/>
          </p:nvSpPr>
          <p:spPr>
            <a:xfrm>
              <a:off x="5638799" y="4299575"/>
              <a:ext cx="1973581" cy="1305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6"/>
            <p:cNvSpPr txBox="1"/>
            <p:nvPr/>
          </p:nvSpPr>
          <p:spPr>
            <a:xfrm flipH="1">
              <a:off x="-92053" y="4106926"/>
              <a:ext cx="1849088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2 – Playbooks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  <p:sp>
          <p:nvSpPr>
            <p:cNvPr id="864" name="Google Shape;864;p66"/>
            <p:cNvSpPr txBox="1"/>
            <p:nvPr/>
          </p:nvSpPr>
          <p:spPr>
            <a:xfrm>
              <a:off x="6742564" y="4406154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Oct 2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nd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</p:grpSp>
      <p:sp>
        <p:nvSpPr>
          <p:cNvPr id="865" name="Google Shape;865;p66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2864430" y="368282"/>
            <a:ext cx="2802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b="1" dirty="0" smtClean="0">
                <a:solidFill>
                  <a:srgbClr val="338987"/>
                </a:solidFill>
                <a:latin typeface="Josefin Sans"/>
                <a:sym typeface="Josefin Sans"/>
              </a:rPr>
              <a:t>Schedule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ster's Thesis XL by Slidesgo">
  <a:themeElements>
    <a:clrScheme name="Simple Light">
      <a:dk1>
        <a:srgbClr val="FDF3E5"/>
      </a:dk1>
      <a:lt1>
        <a:srgbClr val="338987"/>
      </a:lt1>
      <a:dk2>
        <a:srgbClr val="FFB8A5"/>
      </a:dk2>
      <a:lt2>
        <a:srgbClr val="A6B8BF"/>
      </a:lt2>
      <a:accent1>
        <a:srgbClr val="FDF3E5"/>
      </a:accent1>
      <a:accent2>
        <a:srgbClr val="338987"/>
      </a:accent2>
      <a:accent3>
        <a:srgbClr val="FFB8A5"/>
      </a:accent3>
      <a:accent4>
        <a:srgbClr val="A6B8BF"/>
      </a:accent4>
      <a:accent5>
        <a:srgbClr val="FDF3E5"/>
      </a:accent5>
      <a:accent6>
        <a:srgbClr val="338987"/>
      </a:accent6>
      <a:hlink>
        <a:srgbClr val="3389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326</Words>
  <Application>Microsoft Office PowerPoint</Application>
  <PresentationFormat>On-screen Show (16:9)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Nunito Light</vt:lpstr>
      <vt:lpstr>Josefin Slab SemiBold</vt:lpstr>
      <vt:lpstr>Josefin Slab</vt:lpstr>
      <vt:lpstr>Josefin Sans</vt:lpstr>
      <vt:lpstr>Arial</vt:lpstr>
      <vt:lpstr>Josefin Sans SemiBold</vt:lpstr>
      <vt:lpstr>Master's Thesis XL by Slidesgo</vt:lpstr>
      <vt:lpstr>SOC Virtual Lab</vt:lpstr>
      <vt:lpstr>Table of Contents</vt:lpstr>
      <vt:lpstr>SOC Analyst</vt:lpstr>
      <vt:lpstr>SOC Analyst</vt:lpstr>
      <vt:lpstr>Why Cybersecurity</vt:lpstr>
      <vt:lpstr>SOC Virtual Lab</vt:lpstr>
      <vt:lpstr>What is a Virtual Lab?</vt:lpstr>
      <vt:lpstr>Project</vt:lpstr>
      <vt:lpstr>Project</vt:lpstr>
      <vt:lpstr>Project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Master’s Thesis</dc:title>
  <cp:lastModifiedBy>Jonah</cp:lastModifiedBy>
  <cp:revision>29</cp:revision>
  <dcterms:modified xsi:type="dcterms:W3CDTF">2025-08-28T17:00:40Z</dcterms:modified>
</cp:coreProperties>
</file>